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3" r:id="rId13"/>
    <p:sldId id="412" r:id="rId14"/>
    <p:sldId id="410" r:id="rId15"/>
    <p:sldId id="411" r:id="rId16"/>
    <p:sldId id="407"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3"/>
            <p14:sldId id="412"/>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FF0000"/>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3" autoAdjust="0"/>
    <p:restoredTop sz="90104" autoAdjust="0"/>
  </p:normalViewPr>
  <p:slideViewPr>
    <p:cSldViewPr snapToGrid="0">
      <p:cViewPr varScale="1">
        <p:scale>
          <a:sx n="94" d="100"/>
          <a:sy n="94" d="100"/>
        </p:scale>
        <p:origin x="138" y="120"/>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2019/8/1</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2019/8/1</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5454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80805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3.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4.mp4"/><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video" Target="../media/media4.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部分に設置された下杵の降下により粉末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成形のために金型を粉末で満たす工程であり、製品の品質を左右する。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379623" y="29682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降下によって下杵と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に隙間ができ、その領域に負圧が発生すること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252311" y="2506593"/>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337814" y="30049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2DFC3633-BC81-47E0-B028-6FEFC1104494}"/>
              </a:ext>
            </a:extLst>
          </p:cNvPr>
          <p:cNvSpPr txBox="1"/>
          <p:nvPr/>
        </p:nvSpPr>
        <p:spPr>
          <a:xfrm>
            <a:off x="4379623" y="4629951"/>
            <a:ext cx="444989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降下が粉末に作用する原理が詳細に明らかになっていない。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そのため、充填速度の最適化が難しい。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974C79EA-8A63-4D4B-8A89-C03D922E2A75}"/>
              </a:ext>
            </a:extLst>
          </p:cNvPr>
          <p:cNvSpPr/>
          <p:nvPr/>
        </p:nvSpPr>
        <p:spPr>
          <a:xfrm>
            <a:off x="4333905" y="4675561"/>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4247951" y="4183556"/>
            <a:ext cx="473470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詳細な作用原理が明らかでない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989823" y="3823807"/>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989823" y="2152905"/>
            <a:ext cx="1227514" cy="369332"/>
          </a:xfrm>
          <a:prstGeom prst="rect">
            <a:avLst/>
          </a:prstGeom>
          <a:noFill/>
        </p:spPr>
        <p:txBody>
          <a:bodyPr wrap="square" rtlCol="0">
            <a:spAutoFit/>
          </a:bodyPr>
          <a:lstStyle/>
          <a:p>
            <a:r>
              <a:rPr kumimoji="1" lang="ja-JP" altLang="en-US" dirty="0" smtClean="0">
                <a:solidFill>
                  <a:srgbClr val="3F97A4"/>
                </a:solidFill>
                <a:latin typeface="メイリオ" panose="020B0604030504040204" pitchFamily="50" charset="-128"/>
                <a:ea typeface="メイリオ" panose="020B0604030504040204" pitchFamily="50" charset="-128"/>
              </a:rPr>
              <a:t>先行研究</a:t>
            </a:r>
            <a:endParaRPr kumimoji="1" lang="ja-JP" altLang="en-US" dirty="0">
              <a:solidFill>
                <a:srgbClr val="3F97A4"/>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4742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xmlns=""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xmlns=""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40" y="1120733"/>
            <a:ext cx="2624501" cy="2624501"/>
          </a:xfrm>
          <a:prstGeom prst="rect">
            <a:avLst/>
          </a:prstGeom>
        </p:spPr>
      </p:pic>
    </p:spTree>
    <p:extLst>
      <p:ext uri="{BB962C8B-B14F-4D97-AF65-F5344CB8AC3E}">
        <p14:creationId xmlns:p14="http://schemas.microsoft.com/office/powerpoint/2010/main" val="35223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endPar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a16="http://schemas.microsoft.com/office/drawing/2014/main" xmlns=""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a:t>
            </a:r>
            <a:r>
              <a:rPr lang="en-US" altLang="ja-JP" sz="1000" dirty="0" smtClean="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2013</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a:t>
            </a:r>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smtClean="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smtClean="0"/>
                  <a:t>n </a:t>
                </a:r>
                <a14:m>
                  <m:oMath xmlns:m="http://schemas.openxmlformats.org/officeDocument/2006/math">
                    <m:r>
                      <a:rPr lang="en-US" altLang="ja-JP" sz="1050" b="1" i="1" smtClean="0">
                        <a:latin typeface="Cambria Math" panose="02040503050406030204" pitchFamily="18" charset="0"/>
                      </a:rPr>
                      <m:t>:</m:t>
                    </m:r>
                  </m:oMath>
                </a14:m>
                <a:r>
                  <a:rPr lang="ja-JP" altLang="en-US" sz="1050" dirty="0" smtClean="0"/>
                  <a:t>法線ベクトル</a:t>
                </a:r>
                <a:endParaRPr lang="ja-JP" altLang="en-US" sz="1050" dirty="0"/>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smtClean="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smtClean="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140607" y="35211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部分に設置された下杵をさせ粉末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1174" y="1990871"/>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smtClean="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6" y="1467651"/>
            <a:ext cx="3761429"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粉末の成形のために金型を粉末で満たす工程。製品の品質に大きな影響を与える。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495747" y="2494624"/>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915986" y="31130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a:t>
            </a:r>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104607" y="35405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474066" y="50084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降下によって下杵上部と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に隙間ができ、その領域に負圧が発生すること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346754" y="4546793"/>
            <a:ext cx="4730344"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432257" y="50451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084266" y="4193105"/>
            <a:ext cx="1227514" cy="369332"/>
          </a:xfrm>
          <a:prstGeom prst="rect">
            <a:avLst/>
          </a:prstGeom>
          <a:noFill/>
        </p:spPr>
        <p:txBody>
          <a:bodyPr wrap="square" rtlCol="0">
            <a:spAutoFit/>
          </a:bodyPr>
          <a:lstStyle/>
          <a:p>
            <a:r>
              <a:rPr kumimoji="1" lang="ja-JP" altLang="en-US" dirty="0" smtClean="0">
                <a:solidFill>
                  <a:srgbClr val="3F97A4"/>
                </a:solidFill>
                <a:latin typeface="メイリオ" panose="020B0604030504040204" pitchFamily="50" charset="-128"/>
                <a:ea typeface="メイリオ" panose="020B0604030504040204" pitchFamily="50" charset="-128"/>
              </a:rPr>
              <a:t>先行研究</a:t>
            </a:r>
            <a:endParaRPr kumimoji="1" lang="ja-JP" altLang="en-US" dirty="0">
              <a:solidFill>
                <a:srgbClr val="3F97A4"/>
              </a:solidFill>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442324" y="2834643"/>
            <a:ext cx="2918617" cy="2822985"/>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09332" y="5651915"/>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a:t>
            </a:r>
            <a:r>
              <a:rPr lang="en-US" altLang="ja-JP" sz="1050" dirty="0" smtClean="0">
                <a:solidFill>
                  <a:schemeClr val="bg1">
                    <a:lumMod val="50000"/>
                  </a:schemeClr>
                </a:solidFill>
                <a:latin typeface="Arial" panose="020B0604020202020204" pitchFamily="34" charset="0"/>
                <a:cs typeface="Arial" panose="020B0604020202020204" pitchFamily="34" charset="0"/>
              </a:rPr>
              <a:t>Machine</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研究目的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シミュレーションにより吸引</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30151"/>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10263" y="1876142"/>
            <a:ext cx="6841144"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実現象では下杵の降下速度に比例して充填完了時間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が短くなるわけでは</a:t>
            </a:r>
            <a:r>
              <a:rPr lang="ja-JP" altLang="en-US" sz="140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なく、負圧</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の発生のみではこれを説明することができない。</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を詳細に把握するためには</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負圧の発生だけでは吸引効果の作用を説明できない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・粒子及び空気に働く力がわからない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・力の大きさ、発生要因がわかる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403001" y="3162118"/>
            <a:ext cx="667503" cy="420375"/>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smtClean="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smtClean="0"/>
              <a:t>下杵の降下速度</a:t>
            </a:r>
            <a:r>
              <a:rPr lang="ja-JP" altLang="en-US" sz="2400" dirty="0"/>
              <a:t>が大きいと</a:t>
            </a:r>
            <a:r>
              <a:rPr lang="ja-JP" altLang="en-US" sz="2400" dirty="0" smtClean="0"/>
              <a:t>粒子、空気</a:t>
            </a:r>
            <a:r>
              <a:rPr lang="ja-JP" altLang="en-US" sz="2400" dirty="0"/>
              <a:t>ともに</a:t>
            </a:r>
            <a:r>
              <a:rPr lang="ja-JP" altLang="en-US" sz="2400" dirty="0" smtClean="0"/>
              <a:t>多く</a:t>
            </a:r>
            <a:r>
              <a:rPr lang="ja-JP" altLang="en-US" sz="2400" dirty="0"/>
              <a:t>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2699" y="1237868"/>
            <a:ext cx="4736710" cy="3552532"/>
          </a:xfrm>
          <a:prstGeom prst="rect">
            <a:avLst/>
          </a:prstGeom>
        </p:spPr>
      </p:pic>
      <p:sp>
        <p:nvSpPr>
          <p:cNvPr id="42" name="テキスト ボックス 41"/>
          <p:cNvSpPr txBox="1"/>
          <p:nvPr/>
        </p:nvSpPr>
        <p:spPr>
          <a:xfrm>
            <a:off x="1982699" y="4787051"/>
            <a:ext cx="4736711" cy="369332"/>
          </a:xfrm>
          <a:prstGeom prst="rect">
            <a:avLst/>
          </a:prstGeom>
          <a:solidFill>
            <a:schemeClr val="bg1"/>
          </a:solidFill>
        </p:spPr>
        <p:txBody>
          <a:bodyPr wrap="square" rtlCol="0">
            <a:spAutoFit/>
          </a:bodyPr>
          <a:lstStyle/>
          <a:p>
            <a:pPr algn="ctr"/>
            <a:r>
              <a:rPr lang="ja-JP" altLang="en-US" dirty="0"/>
              <a:t>下杵の降下速度</a:t>
            </a:r>
            <a:r>
              <a:rPr lang="ja-JP" altLang="en-US" dirty="0" smtClean="0"/>
              <a:t>と充填</a:t>
            </a:r>
            <a:r>
              <a:rPr lang="ja-JP" altLang="en-US" dirty="0"/>
              <a:t>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a:t>
            </a:r>
            <a:r>
              <a:rPr lang="ja-JP" altLang="en-US" sz="1400" dirty="0" smtClean="0"/>
              <a:t>の測定箇所</a:t>
            </a:r>
            <a:endParaRPr lang="en-US" altLang="ja-JP" sz="1400" dirty="0"/>
          </a:p>
        </p:txBody>
      </p:sp>
      <p:sp>
        <p:nvSpPr>
          <p:cNvPr id="14" name="テキスト ボックス 13">
            <a:extLst>
              <a:ext uri="{FF2B5EF4-FFF2-40B4-BE49-F238E27FC236}">
                <a16:creationId xmlns:a16="http://schemas.microsoft.com/office/drawing/2014/main" xmlns=""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吸引</a:t>
            </a:r>
            <a:r>
              <a:rPr lang="ja-JP" altLang="en-US" sz="2200" dirty="0">
                <a:latin typeface="メイリオ" panose="020B0604030504040204" pitchFamily="50" charset="-128"/>
                <a:ea typeface="メイリオ" panose="020B0604030504040204" pitchFamily="50" charset="-128"/>
              </a:rPr>
              <a:t>効果の発生に</a:t>
            </a:r>
            <a:r>
              <a:rPr lang="ja-JP" altLang="en-US" sz="2200" dirty="0" smtClean="0">
                <a:latin typeface="メイリオ" panose="020B0604030504040204" pitchFamily="50" charset="-128"/>
                <a:ea typeface="メイリオ" panose="020B0604030504040204" pitchFamily="50" charset="-128"/>
              </a:rPr>
              <a:t>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a:t>
            </a:r>
            <a:r>
              <a:rPr lang="ja-JP" altLang="en-US" sz="2200" dirty="0" smtClean="0">
                <a:solidFill>
                  <a:srgbClr val="FF0000"/>
                </a:solidFill>
                <a:latin typeface="メイリオ" panose="020B0604030504040204" pitchFamily="50" charset="-128"/>
                <a:ea typeface="メイリオ" panose="020B0604030504040204" pitchFamily="50" charset="-128"/>
              </a:rPr>
              <a:t>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a16="http://schemas.microsoft.com/office/drawing/2014/main" xmlns=""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の変化が他のケースと</a:t>
            </a:r>
            <a:r>
              <a:rPr lang="ja-JP" altLang="en-US" dirty="0">
                <a:latin typeface="メイリオ" panose="020B0604030504040204" pitchFamily="50" charset="-128"/>
                <a:ea typeface="メイリオ" panose="020B0604030504040204" pitchFamily="50" charset="-128"/>
              </a:rPr>
              <a:t>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下杵降下の瞬間の</a:t>
            </a:r>
            <a:r>
              <a:rPr lang="ja-JP" altLang="en-US" sz="2200" dirty="0" smtClean="0">
                <a:solidFill>
                  <a:srgbClr val="FF0000"/>
                </a:solidFill>
                <a:latin typeface="メイリオ" panose="020B0604030504040204" pitchFamily="50" charset="-128"/>
                <a:ea typeface="メイリオ" panose="020B0604030504040204" pitchFamily="50" charset="-128"/>
              </a:rPr>
              <a:t>作用</a:t>
            </a:r>
            <a:r>
              <a:rPr lang="ja-JP" altLang="en-US" sz="2200" dirty="0" smtClean="0">
                <a:latin typeface="メイリオ" panose="020B0604030504040204" pitchFamily="50" charset="-128"/>
                <a:ea typeface="メイリオ" panose="020B0604030504040204" pitchFamily="50" charset="-128"/>
              </a:rPr>
              <a:t>で吸引</a:t>
            </a:r>
            <a:r>
              <a:rPr lang="ja-JP" altLang="en-US" sz="2200" dirty="0" smtClean="0">
                <a:latin typeface="メイリオ" panose="020B0604030504040204" pitchFamily="50" charset="-128"/>
                <a:ea typeface="メイリオ" panose="020B0604030504040204" pitchFamily="50" charset="-128"/>
              </a:rPr>
              <a:t>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下杵の降下速度</a:t>
            </a:r>
            <a:r>
              <a:rPr lang="ja-JP" altLang="en-US" sz="2200" dirty="0">
                <a:latin typeface="メイリオ" panose="020B0604030504040204" pitchFamily="50" charset="-128"/>
                <a:ea typeface="メイリオ" panose="020B0604030504040204" pitchFamily="50" charset="-128"/>
              </a:rPr>
              <a:t>に</a:t>
            </a:r>
            <a:r>
              <a:rPr lang="ja-JP" altLang="en-US" sz="2200" dirty="0" smtClean="0">
                <a:latin typeface="メイリオ" panose="020B0604030504040204" pitchFamily="50" charset="-128"/>
                <a:ea typeface="メイリオ" panose="020B0604030504040204" pitchFamily="50" charset="-128"/>
              </a:rPr>
              <a:t>よって上昇</a:t>
            </a:r>
            <a:r>
              <a:rPr lang="ja-JP" altLang="en-US" sz="2200" dirty="0">
                <a:latin typeface="メイリオ" panose="020B0604030504040204" pitchFamily="50" charset="-128"/>
                <a:ea typeface="メイリオ" panose="020B0604030504040204" pitchFamily="50" charset="-128"/>
              </a:rPr>
              <a:t>し始める</a:t>
            </a:r>
            <a:r>
              <a:rPr lang="ja-JP" altLang="en-US" sz="2200" dirty="0" smtClean="0">
                <a:latin typeface="メイリオ" panose="020B0604030504040204" pitchFamily="50" charset="-128"/>
                <a:ea typeface="メイリオ" panose="020B0604030504040204" pitchFamily="50" charset="-128"/>
              </a:rPr>
              <a:t>タイミングが異なる</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③ 充填</a:t>
            </a:r>
            <a:r>
              <a:rPr lang="ja-JP" altLang="en-US" dirty="0">
                <a:latin typeface="メイリオ" panose="020B0604030504040204" pitchFamily="50" charset="-128"/>
                <a:ea typeface="メイリオ" panose="020B0604030504040204" pitchFamily="50" charset="-128"/>
              </a:rPr>
              <a:t>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xmlns=""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091959" y="5571831"/>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a:t>
            </a:r>
            <a:r>
              <a:rPr lang="ja-JP" altLang="en-US" sz="2400" dirty="0" smtClean="0">
                <a:latin typeface="メイリオ" panose="020B0604030504040204" pitchFamily="50" charset="-128"/>
                <a:ea typeface="メイリオ" panose="020B0604030504040204" pitchFamily="50" charset="-128"/>
              </a:rPr>
              <a:t>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効果は流体抗力、圧力勾配による力が合わさり発生</a:t>
            </a:r>
            <a:endParaRPr lang="en-US" altLang="ja-JP"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4768143" y="4180489"/>
            <a:ext cx="429013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a:t>
            </a:r>
            <a:r>
              <a:rPr lang="ja-JP" altLang="en-US" sz="2000" dirty="0" smtClean="0">
                <a:latin typeface="メイリオ" panose="020B0604030504040204" pitchFamily="50" charset="-128"/>
                <a:ea typeface="メイリオ" panose="020B0604030504040204" pitchFamily="50" charset="-128"/>
              </a:rPr>
              <a:t>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727704"/>
            <a:ext cx="3567674" cy="400110"/>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rPr>
              <a:t>・減衰が早く瞬間的に加わる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② 下杵降下初期の高いフラックス</a:t>
            </a:r>
            <a:endParaRPr kumimoji="1" lang="ja-JP" altLang="en-US" dirty="0">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dirty="0" smtClean="0">
                <a:latin typeface="メイリオ" panose="020B0604030504040204" pitchFamily="50" charset="-128"/>
                <a:ea typeface="メイリオ" panose="020B0604030504040204" pitchFamily="50" charset="-128"/>
              </a:rPr>
              <a:t>下杵降下初期に粒子に加わる力</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smtClean="0"/>
              <a:t>結果</a:t>
            </a:r>
            <a:r>
              <a:rPr lang="ja-JP" altLang="en-US" dirty="0"/>
              <a:t>・考察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a:t>
            </a:r>
            <a:r>
              <a:rPr kumimoji="1" lang="ja-JP" altLang="en-US" sz="2400" dirty="0" smtClean="0">
                <a:latin typeface="メイリオ" panose="020B0604030504040204" pitchFamily="50" charset="-128"/>
                <a:ea typeface="メイリオ" panose="020B0604030504040204" pitchFamily="50" charset="-128"/>
              </a:rPr>
              <a:t>が気泡に</a:t>
            </a:r>
            <a:r>
              <a:rPr kumimoji="1" lang="ja-JP" altLang="en-US" sz="2400" dirty="0">
                <a:latin typeface="メイリオ" panose="020B0604030504040204" pitchFamily="50" charset="-128"/>
                <a:ea typeface="メイリオ" panose="020B0604030504040204" pitchFamily="50" charset="-128"/>
              </a:rPr>
              <a:t>より</a:t>
            </a:r>
            <a:r>
              <a:rPr kumimoji="1" lang="ja-JP" altLang="en-US" sz="2400" dirty="0" smtClean="0">
                <a:latin typeface="メイリオ" panose="020B0604030504040204" pitchFamily="50" charset="-128"/>
                <a:ea typeface="メイリオ" panose="020B0604030504040204" pitchFamily="50" charset="-128"/>
              </a:rPr>
              <a:t>遮断</a:t>
            </a:r>
            <a:endParaRPr kumimoji="1" lang="en-US" altLang="ja-JP" sz="2400" dirty="0" smtClean="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a:t>
            </a:r>
            <a:r>
              <a:rPr lang="ja-JP" altLang="en-US" sz="2400" dirty="0" smtClean="0">
                <a:latin typeface="メイリオ" panose="020B0604030504040204" pitchFamily="50" charset="-128"/>
                <a:ea typeface="メイリオ" panose="020B0604030504040204" pitchFamily="50" charset="-128"/>
              </a:rPr>
              <a:t>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461252" y="558241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a:t>
            </a:r>
            <a:r>
              <a:rPr lang="ja-JP" altLang="en-US" sz="2400" dirty="0" smtClean="0">
                <a:solidFill>
                  <a:srgbClr val="FF0000"/>
                </a:solidFill>
                <a:latin typeface="Meiryo" panose="020B0604030504040204" pitchFamily="34" charset="-128"/>
                <a:ea typeface="Meiryo" panose="020B0604030504040204" pitchFamily="34" charset="-128"/>
              </a:rPr>
              <a:t>空気</a:t>
            </a:r>
            <a:r>
              <a:rPr lang="ja-JP" altLang="en-US" sz="2400" dirty="0">
                <a:solidFill>
                  <a:srgbClr val="FF0000"/>
                </a:solidFill>
                <a:latin typeface="Meiryo" panose="020B0604030504040204" pitchFamily="34" charset="-128"/>
                <a:ea typeface="Meiryo" panose="020B0604030504040204" pitchFamily="34" charset="-128"/>
              </a:rPr>
              <a:t>が</a:t>
            </a:r>
            <a:r>
              <a:rPr lang="ja-JP" altLang="en-US" sz="2400" dirty="0" smtClean="0">
                <a:solidFill>
                  <a:srgbClr val="FF0000"/>
                </a:solidFill>
                <a:latin typeface="Meiryo" panose="020B0604030504040204" pitchFamily="34" charset="-128"/>
                <a:ea typeface="Meiryo" panose="020B0604030504040204" pitchFamily="34" charset="-128"/>
              </a:rPr>
              <a:t>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56169" y="1334007"/>
            <a:ext cx="822598" cy="323958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smtClean="0">
                <a:latin typeface="メイリオ" panose="020B0604030504040204" pitchFamily="50" charset="-128"/>
                <a:ea typeface="メイリオ" panose="020B0604030504040204" pitchFamily="50" charset="-128"/>
              </a:rPr>
              <a:t>気泡が抜け終わり、</a:t>
            </a:r>
            <a:endParaRPr kumimoji="1"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0061" y="4893409"/>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③ 充填終盤のフラックスの上昇</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smtClean="0">
                <a:latin typeface="メイリオ" panose="020B0604030504040204" pitchFamily="50" charset="-128"/>
                <a:ea typeface="メイリオ" panose="020B0604030504040204" pitchFamily="50" charset="-128"/>
              </a:rPr>
              <a:t>金型内の気泡の様子</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吸引</a:t>
            </a:r>
            <a:r>
              <a:rPr lang="ja-JP" altLang="en-US" sz="2400" dirty="0">
                <a:latin typeface="Arial" panose="020B0604020202020204" pitchFamily="34" charset="0"/>
                <a:ea typeface="メイリオ" panose="020B0604030504040204" pitchFamily="50" charset="-128"/>
                <a:cs typeface="Arial" panose="020B0604020202020204" pitchFamily="34" charset="0"/>
              </a:rPr>
              <a:t>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30" y="348894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より多量の空気が流入する。空気は気泡を形成し、粒子の流入路を制限する。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降下速度</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6430" y="4697678"/>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xmlns=""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以上の下杵の降下速度がない</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場合</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下杵と粒子の隙間が開かない。そのため粒子</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xmlns=""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xmlns="" id="{51E3F494-DFEB-4B7B-BF5D-6DC364459FDF}"/>
              </a:ext>
            </a:extLst>
          </p:cNvPr>
          <p:cNvSpPr/>
          <p:nvPr/>
        </p:nvSpPr>
        <p:spPr>
          <a:xfrm>
            <a:off x="466430" y="233076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413309" y="5405382"/>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36736</TotalTime>
  <Words>1603</Words>
  <Application>Microsoft Office PowerPoint</Application>
  <PresentationFormat>画面に合わせる (4:3)</PresentationFormat>
  <Paragraphs>209</Paragraphs>
  <Slides>14</Slides>
  <Notes>11</Notes>
  <HiddenSlides>5</HiddenSlides>
  <MMClips>5</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研究背景</vt:lpstr>
      <vt:lpstr> 本研究の目的</vt:lpstr>
      <vt:lpstr> 結果・考察</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4271</cp:revision>
  <dcterms:created xsi:type="dcterms:W3CDTF">2018-11-05T05:45:49Z</dcterms:created>
  <dcterms:modified xsi:type="dcterms:W3CDTF">2019-08-01T08:18:46Z</dcterms:modified>
</cp:coreProperties>
</file>